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27"/>
  </p:notesMasterIdLst>
  <p:sldIdLst>
    <p:sldId id="256" r:id="rId2"/>
    <p:sldId id="258" r:id="rId3"/>
    <p:sldId id="259" r:id="rId4"/>
    <p:sldId id="260" r:id="rId5"/>
    <p:sldId id="261" r:id="rId6"/>
    <p:sldId id="263" r:id="rId7"/>
    <p:sldId id="262" r:id="rId8"/>
    <p:sldId id="264" r:id="rId9"/>
    <p:sldId id="257" r:id="rId10"/>
    <p:sldId id="265" r:id="rId11"/>
    <p:sldId id="274" r:id="rId12"/>
    <p:sldId id="266" r:id="rId13"/>
    <p:sldId id="267" r:id="rId14"/>
    <p:sldId id="269" r:id="rId15"/>
    <p:sldId id="272" r:id="rId16"/>
    <p:sldId id="270" r:id="rId17"/>
    <p:sldId id="271" r:id="rId18"/>
    <p:sldId id="268" r:id="rId19"/>
    <p:sldId id="273"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31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42843C5-1480-43EE-8BC1-E4287732E5E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8306" name="Group 2"/>
          <p:cNvGrpSpPr>
            <a:grpSpLocks/>
          </p:cNvGrpSpPr>
          <p:nvPr/>
        </p:nvGrpSpPr>
        <p:grpSpPr bwMode="auto">
          <a:xfrm>
            <a:off x="-6350" y="20638"/>
            <a:ext cx="9144000" cy="6858000"/>
            <a:chOff x="0" y="0"/>
            <a:chExt cx="5760" cy="4320"/>
          </a:xfrm>
        </p:grpSpPr>
        <p:sp>
          <p:nvSpPr>
            <p:cNvPr id="9830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GB"/>
            </a:p>
          </p:txBody>
        </p:sp>
        <p:sp>
          <p:nvSpPr>
            <p:cNvPr id="9830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GB"/>
            </a:p>
          </p:txBody>
        </p:sp>
      </p:grpSp>
      <p:sp>
        <p:nvSpPr>
          <p:cNvPr id="98309"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GB"/>
          </a:p>
        </p:txBody>
      </p:sp>
      <p:grpSp>
        <p:nvGrpSpPr>
          <p:cNvPr id="98310" name="Group 6"/>
          <p:cNvGrpSpPr>
            <a:grpSpLocks/>
          </p:cNvGrpSpPr>
          <p:nvPr/>
        </p:nvGrpSpPr>
        <p:grpSpPr bwMode="auto">
          <a:xfrm>
            <a:off x="-1588" y="6034088"/>
            <a:ext cx="7845426" cy="850900"/>
            <a:chOff x="0" y="3792"/>
            <a:chExt cx="4942" cy="536"/>
          </a:xfrm>
        </p:grpSpPr>
        <p:sp>
          <p:nvSpPr>
            <p:cNvPr id="9831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GB"/>
            </a:p>
          </p:txBody>
        </p:sp>
        <p:grpSp>
          <p:nvGrpSpPr>
            <p:cNvPr id="98312" name="Group 8"/>
            <p:cNvGrpSpPr>
              <a:grpSpLocks/>
            </p:cNvGrpSpPr>
            <p:nvPr userDrawn="1"/>
          </p:nvGrpSpPr>
          <p:grpSpPr bwMode="auto">
            <a:xfrm>
              <a:off x="2486" y="3792"/>
              <a:ext cx="2456" cy="536"/>
              <a:chOff x="2486" y="3792"/>
              <a:chExt cx="2456" cy="536"/>
            </a:xfrm>
          </p:grpSpPr>
          <p:sp>
            <p:nvSpPr>
              <p:cNvPr id="98313"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n-GB"/>
              </a:p>
            </p:txBody>
          </p:sp>
          <p:sp>
            <p:nvSpPr>
              <p:cNvPr id="9831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GB"/>
              </a:p>
            </p:txBody>
          </p:sp>
          <p:sp>
            <p:nvSpPr>
              <p:cNvPr id="9831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GB"/>
              </a:p>
            </p:txBody>
          </p:sp>
          <p:sp>
            <p:nvSpPr>
              <p:cNvPr id="9831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GB"/>
              </a:p>
            </p:txBody>
          </p:sp>
          <p:sp>
            <p:nvSpPr>
              <p:cNvPr id="9831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GB"/>
              </a:p>
            </p:txBody>
          </p:sp>
        </p:grpSp>
        <p:sp>
          <p:nvSpPr>
            <p:cNvPr id="9831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GB"/>
            </a:p>
          </p:txBody>
        </p:sp>
      </p:grpSp>
      <p:grpSp>
        <p:nvGrpSpPr>
          <p:cNvPr id="98319" name="Group 15"/>
          <p:cNvGrpSpPr>
            <a:grpSpLocks/>
          </p:cNvGrpSpPr>
          <p:nvPr/>
        </p:nvGrpSpPr>
        <p:grpSpPr bwMode="auto">
          <a:xfrm>
            <a:off x="627063" y="6021388"/>
            <a:ext cx="5684837" cy="849312"/>
            <a:chOff x="395" y="3793"/>
            <a:chExt cx="3581" cy="535"/>
          </a:xfrm>
        </p:grpSpPr>
        <p:sp>
          <p:nvSpPr>
            <p:cNvPr id="98320"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GB"/>
            </a:p>
          </p:txBody>
        </p:sp>
        <p:sp>
          <p:nvSpPr>
            <p:cNvPr id="98321"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GB"/>
            </a:p>
          </p:txBody>
        </p:sp>
        <p:sp>
          <p:nvSpPr>
            <p:cNvPr id="98322"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GB"/>
            </a:p>
          </p:txBody>
        </p:sp>
        <p:sp>
          <p:nvSpPr>
            <p:cNvPr id="98323"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GB"/>
            </a:p>
          </p:txBody>
        </p:sp>
        <p:sp>
          <p:nvSpPr>
            <p:cNvPr id="98324"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GB"/>
            </a:p>
          </p:txBody>
        </p:sp>
        <p:sp>
          <p:nvSpPr>
            <p:cNvPr id="98325"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GB"/>
            </a:p>
          </p:txBody>
        </p:sp>
      </p:grpSp>
      <p:sp>
        <p:nvSpPr>
          <p:cNvPr id="98326"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98327"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98328" name="Rectangle 24"/>
          <p:cNvSpPr>
            <a:spLocks noGrp="1" noChangeArrowheads="1"/>
          </p:cNvSpPr>
          <p:nvPr>
            <p:ph type="dt" sz="quarter" idx="2"/>
          </p:nvPr>
        </p:nvSpPr>
        <p:spPr/>
        <p:txBody>
          <a:bodyPr/>
          <a:lstStyle>
            <a:lvl1pPr>
              <a:defRPr/>
            </a:lvl1pPr>
          </a:lstStyle>
          <a:p>
            <a:endParaRPr lang="en-US"/>
          </a:p>
        </p:txBody>
      </p:sp>
      <p:sp>
        <p:nvSpPr>
          <p:cNvPr id="98329" name="Rectangle 25"/>
          <p:cNvSpPr>
            <a:spLocks noGrp="1" noChangeArrowheads="1"/>
          </p:cNvSpPr>
          <p:nvPr>
            <p:ph type="sldNum" sz="quarter" idx="4"/>
          </p:nvPr>
        </p:nvSpPr>
        <p:spPr/>
        <p:txBody>
          <a:bodyPr/>
          <a:lstStyle>
            <a:lvl1pPr>
              <a:defRPr/>
            </a:lvl1pPr>
          </a:lstStyle>
          <a:p>
            <a:fld id="{8ED2420B-7A8E-4AF3-BB33-4F9368D50875}" type="slidenum">
              <a:rPr lang="en-US"/>
              <a:pPr/>
              <a:t>‹#›</a:t>
            </a:fld>
            <a:endParaRPr lang="en-US"/>
          </a:p>
        </p:txBody>
      </p:sp>
      <p:sp>
        <p:nvSpPr>
          <p:cNvPr id="98330" name="Rectangle 26"/>
          <p:cNvSpPr>
            <a:spLocks noGrp="1" noChangeArrowheads="1"/>
          </p:cNvSpPr>
          <p:nvPr>
            <p:ph type="ftr" sz="quarter" idx="3"/>
          </p:nvPr>
        </p:nvSpPr>
        <p:spPr/>
        <p:txBody>
          <a:bodyPr/>
          <a:lstStyle>
            <a:lvl1pPr>
              <a:defRPr/>
            </a:lvl1p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39C6A2-0621-4243-BF0E-BC99E9140D0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FFBFF1-C629-4782-93C1-6751116D1A9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402B6A-17CC-4ACA-AF1F-0B6B40D25B2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0BC83A-EB9E-4E0E-AE35-F838326B6C3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BA1E4DB-3424-429E-B74E-C140F58EB45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96537BA-C12A-468F-9103-C859BB2D54C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44CCD30-DA7C-4052-8C9D-297895D980C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45C328F-8604-466C-9869-CA3433BAA24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B24E9F3-2188-4B64-93FF-987A623B49D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99718B7-A310-42CF-97DA-FD81B7106BA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97282" name="Group 2"/>
          <p:cNvGrpSpPr>
            <a:grpSpLocks/>
          </p:cNvGrpSpPr>
          <p:nvPr/>
        </p:nvGrpSpPr>
        <p:grpSpPr bwMode="auto">
          <a:xfrm>
            <a:off x="0" y="0"/>
            <a:ext cx="9144000" cy="6858000"/>
            <a:chOff x="0" y="0"/>
            <a:chExt cx="5760" cy="4320"/>
          </a:xfrm>
        </p:grpSpPr>
        <p:sp>
          <p:nvSpPr>
            <p:cNvPr id="97283"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GB"/>
            </a:p>
          </p:txBody>
        </p:sp>
        <p:sp>
          <p:nvSpPr>
            <p:cNvPr id="97284"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GB"/>
            </a:p>
          </p:txBody>
        </p:sp>
      </p:grpSp>
      <p:sp>
        <p:nvSpPr>
          <p:cNvPr id="97285"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GB"/>
          </a:p>
        </p:txBody>
      </p:sp>
      <p:grpSp>
        <p:nvGrpSpPr>
          <p:cNvPr id="97286" name="Group 6"/>
          <p:cNvGrpSpPr>
            <a:grpSpLocks/>
          </p:cNvGrpSpPr>
          <p:nvPr/>
        </p:nvGrpSpPr>
        <p:grpSpPr bwMode="auto">
          <a:xfrm>
            <a:off x="0" y="6019800"/>
            <a:ext cx="7848600" cy="857250"/>
            <a:chOff x="0" y="3792"/>
            <a:chExt cx="4944" cy="540"/>
          </a:xfrm>
        </p:grpSpPr>
        <p:sp>
          <p:nvSpPr>
            <p:cNvPr id="97287"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GB"/>
            </a:p>
          </p:txBody>
        </p:sp>
        <p:grpSp>
          <p:nvGrpSpPr>
            <p:cNvPr id="97288" name="Group 8"/>
            <p:cNvGrpSpPr>
              <a:grpSpLocks/>
            </p:cNvGrpSpPr>
            <p:nvPr userDrawn="1"/>
          </p:nvGrpSpPr>
          <p:grpSpPr bwMode="auto">
            <a:xfrm>
              <a:off x="2486" y="3792"/>
              <a:ext cx="2458" cy="540"/>
              <a:chOff x="2486" y="3792"/>
              <a:chExt cx="2458" cy="540"/>
            </a:xfrm>
          </p:grpSpPr>
          <p:sp>
            <p:nvSpPr>
              <p:cNvPr id="97289"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n-GB"/>
              </a:p>
            </p:txBody>
          </p:sp>
          <p:sp>
            <p:nvSpPr>
              <p:cNvPr id="97290"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GB"/>
              </a:p>
            </p:txBody>
          </p:sp>
          <p:sp>
            <p:nvSpPr>
              <p:cNvPr id="97291"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GB"/>
              </a:p>
            </p:txBody>
          </p:sp>
          <p:sp>
            <p:nvSpPr>
              <p:cNvPr id="97292"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GB"/>
              </a:p>
            </p:txBody>
          </p:sp>
          <p:sp>
            <p:nvSpPr>
              <p:cNvPr id="97293"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GB"/>
              </a:p>
            </p:txBody>
          </p:sp>
        </p:grpSp>
        <p:sp>
          <p:nvSpPr>
            <p:cNvPr id="97294"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GB"/>
            </a:p>
          </p:txBody>
        </p:sp>
      </p:grpSp>
      <p:grpSp>
        <p:nvGrpSpPr>
          <p:cNvPr id="97295" name="Group 15"/>
          <p:cNvGrpSpPr>
            <a:grpSpLocks/>
          </p:cNvGrpSpPr>
          <p:nvPr/>
        </p:nvGrpSpPr>
        <p:grpSpPr bwMode="auto">
          <a:xfrm>
            <a:off x="627063" y="6021388"/>
            <a:ext cx="5684837" cy="849312"/>
            <a:chOff x="395" y="3793"/>
            <a:chExt cx="3581" cy="535"/>
          </a:xfrm>
        </p:grpSpPr>
        <p:sp>
          <p:nvSpPr>
            <p:cNvPr id="97296"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GB"/>
            </a:p>
          </p:txBody>
        </p:sp>
        <p:sp>
          <p:nvSpPr>
            <p:cNvPr id="97297"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GB"/>
            </a:p>
          </p:txBody>
        </p:sp>
        <p:sp>
          <p:nvSpPr>
            <p:cNvPr id="97298"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GB"/>
            </a:p>
          </p:txBody>
        </p:sp>
        <p:sp>
          <p:nvSpPr>
            <p:cNvPr id="97299"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GB"/>
            </a:p>
          </p:txBody>
        </p:sp>
        <p:sp>
          <p:nvSpPr>
            <p:cNvPr id="97300"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GB"/>
            </a:p>
          </p:txBody>
        </p:sp>
        <p:sp>
          <p:nvSpPr>
            <p:cNvPr id="97301"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GB"/>
            </a:p>
          </p:txBody>
        </p:sp>
      </p:grpSp>
      <p:sp>
        <p:nvSpPr>
          <p:cNvPr id="97302"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7303"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7304"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n-US"/>
          </a:p>
        </p:txBody>
      </p:sp>
      <p:sp>
        <p:nvSpPr>
          <p:cNvPr id="97305"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n-US"/>
          </a:p>
        </p:txBody>
      </p:sp>
      <p:sp>
        <p:nvSpPr>
          <p:cNvPr id="97306"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B6BF4079-C41A-4552-A087-C58326BE1C8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1066800"/>
            <a:ext cx="7772400" cy="1905000"/>
          </a:xfrm>
        </p:spPr>
        <p:txBody>
          <a:bodyPr/>
          <a:lstStyle/>
          <a:p>
            <a:r>
              <a:rPr lang="en-US" sz="6000" b="1" i="1">
                <a:solidFill>
                  <a:srgbClr val="FFFF66"/>
                </a:solidFill>
                <a:latin typeface="Times New Roman" pitchFamily="18" charset="0"/>
              </a:rPr>
              <a:t>Mobile Peoples &amp; </a:t>
            </a:r>
            <a:br>
              <a:rPr lang="en-US" sz="6000" b="1" i="1">
                <a:solidFill>
                  <a:srgbClr val="FFFF66"/>
                </a:solidFill>
                <a:latin typeface="Times New Roman" pitchFamily="18" charset="0"/>
              </a:rPr>
            </a:br>
            <a:r>
              <a:rPr lang="en-US" sz="6000" b="1" i="1">
                <a:solidFill>
                  <a:srgbClr val="FFFF66"/>
                </a:solidFill>
                <a:latin typeface="Times New Roman" pitchFamily="18" charset="0"/>
              </a:rPr>
              <a:t>Stationary States</a:t>
            </a:r>
          </a:p>
        </p:txBody>
      </p:sp>
      <p:sp>
        <p:nvSpPr>
          <p:cNvPr id="2051" name="Rectangle 3"/>
          <p:cNvSpPr>
            <a:spLocks noGrp="1" noChangeArrowheads="1"/>
          </p:cNvSpPr>
          <p:nvPr>
            <p:ph type="subTitle" idx="1"/>
          </p:nvPr>
        </p:nvSpPr>
        <p:spPr>
          <a:xfrm>
            <a:off x="1371600" y="3276600"/>
            <a:ext cx="6400800" cy="2362200"/>
          </a:xfrm>
        </p:spPr>
        <p:txBody>
          <a:bodyPr/>
          <a:lstStyle/>
          <a:p>
            <a:r>
              <a:rPr lang="en-US" b="1"/>
              <a:t>Presented at  the</a:t>
            </a:r>
          </a:p>
          <a:p>
            <a:r>
              <a:rPr lang="en-US" b="1"/>
              <a:t>PENHA, 15 Anniversary Celebrations</a:t>
            </a:r>
          </a:p>
          <a:p>
            <a:r>
              <a:rPr lang="en-US" b="1"/>
              <a:t>London,  9/29/05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solidFill>
                  <a:srgbClr val="FFFF66"/>
                </a:solidFill>
              </a:rPr>
              <a:t>WHY NORTH-SOUTH AXIS?</a:t>
            </a:r>
          </a:p>
        </p:txBody>
      </p:sp>
      <p:sp>
        <p:nvSpPr>
          <p:cNvPr id="66563" name="Rectangle 3"/>
          <p:cNvSpPr>
            <a:spLocks noGrp="1" noChangeArrowheads="1"/>
          </p:cNvSpPr>
          <p:nvPr>
            <p:ph type="body" idx="1"/>
          </p:nvPr>
        </p:nvSpPr>
        <p:spPr/>
        <p:txBody>
          <a:bodyPr/>
          <a:lstStyle/>
          <a:p>
            <a:pPr>
              <a:lnSpc>
                <a:spcPct val="80000"/>
              </a:lnSpc>
            </a:pPr>
            <a:r>
              <a:rPr lang="en-US" sz="2800"/>
              <a:t>ECOLOGICAL BELTS ACROSS AFRICA</a:t>
            </a:r>
          </a:p>
          <a:p>
            <a:pPr>
              <a:lnSpc>
                <a:spcPct val="80000"/>
              </a:lnSpc>
            </a:pPr>
            <a:endParaRPr lang="en-US" sz="900"/>
          </a:p>
          <a:p>
            <a:pPr>
              <a:lnSpc>
                <a:spcPct val="80000"/>
              </a:lnSpc>
            </a:pPr>
            <a:r>
              <a:rPr lang="en-US" sz="2800"/>
              <a:t>SAHELIAN BELT SPANS THE CONTINENT</a:t>
            </a:r>
          </a:p>
          <a:p>
            <a:pPr>
              <a:lnSpc>
                <a:spcPct val="80000"/>
              </a:lnSpc>
            </a:pPr>
            <a:endParaRPr lang="en-US" sz="900"/>
          </a:p>
          <a:p>
            <a:pPr>
              <a:lnSpc>
                <a:spcPct val="80000"/>
              </a:lnSpc>
            </a:pPr>
            <a:r>
              <a:rPr lang="en-US" sz="2800"/>
              <a:t>DROUGHT-INDUCED LONG -DISTANCE MIGRATIONS, </a:t>
            </a:r>
          </a:p>
          <a:p>
            <a:pPr>
              <a:lnSpc>
                <a:spcPct val="80000"/>
              </a:lnSpc>
              <a:buFontTx/>
              <a:buNone/>
            </a:pPr>
            <a:endParaRPr lang="en-US" sz="1000"/>
          </a:p>
          <a:p>
            <a:pPr>
              <a:lnSpc>
                <a:spcPct val="80000"/>
              </a:lnSpc>
            </a:pPr>
            <a:r>
              <a:rPr lang="en-US" sz="2800"/>
              <a:t>VICTIMS MUST LEAVE THE BELT: go past its northern or southern edge, whichever is nearer</a:t>
            </a:r>
          </a:p>
          <a:p>
            <a:pPr>
              <a:lnSpc>
                <a:spcPct val="80000"/>
              </a:lnSpc>
            </a:pPr>
            <a:endParaRPr lang="en-US" sz="900"/>
          </a:p>
          <a:p>
            <a:pPr>
              <a:lnSpc>
                <a:spcPct val="80000"/>
              </a:lnSpc>
            </a:pPr>
            <a:r>
              <a:rPr lang="en-US" sz="2800"/>
              <a:t>EAST-WEST MIGRATIONS ARE USUALLY SUICIDAL: Oromo, Somali, Bantu-Zulu, (but not Fulani) are all mass migrations on north-south axis.</a:t>
            </a:r>
          </a:p>
          <a:p>
            <a:pPr>
              <a:lnSpc>
                <a:spcPct val="80000"/>
              </a:lnSpc>
              <a:buFontTx/>
              <a:buNone/>
            </a:pPr>
            <a:endParaRPr 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277813"/>
            <a:ext cx="8229600" cy="1703387"/>
          </a:xfrm>
        </p:spPr>
        <p:txBody>
          <a:bodyPr/>
          <a:lstStyle/>
          <a:p>
            <a:r>
              <a:rPr lang="en-US">
                <a:solidFill>
                  <a:srgbClr val="FFFF66"/>
                </a:solidFill>
              </a:rPr>
              <a:t>EMIGRATION ACROSS ECOLOGICAL ZONES (COST</a:t>
            </a:r>
            <a:r>
              <a:rPr lang="en-US"/>
              <a:t>)</a:t>
            </a:r>
          </a:p>
        </p:txBody>
      </p:sp>
      <p:sp>
        <p:nvSpPr>
          <p:cNvPr id="82947" name="Rectangle 3"/>
          <p:cNvSpPr>
            <a:spLocks noGrp="1" noChangeArrowheads="1"/>
          </p:cNvSpPr>
          <p:nvPr>
            <p:ph type="body" idx="1"/>
          </p:nvPr>
        </p:nvSpPr>
        <p:spPr>
          <a:xfrm>
            <a:off x="533400" y="2327275"/>
            <a:ext cx="8229600" cy="4073525"/>
          </a:xfrm>
        </p:spPr>
        <p:txBody>
          <a:bodyPr/>
          <a:lstStyle/>
          <a:p>
            <a:pPr>
              <a:lnSpc>
                <a:spcPct val="80000"/>
              </a:lnSpc>
            </a:pPr>
            <a:r>
              <a:rPr lang="en-US" sz="4400"/>
              <a:t>OROMO EXPANSION</a:t>
            </a:r>
          </a:p>
          <a:p>
            <a:pPr lvl="1">
              <a:lnSpc>
                <a:spcPct val="140000"/>
              </a:lnSpc>
            </a:pPr>
            <a:r>
              <a:rPr lang="en-US" sz="2900"/>
              <a:t>In </a:t>
            </a:r>
            <a:r>
              <a:rPr lang="en-US" sz="2900" b="1"/>
              <a:t>ARSI</a:t>
            </a:r>
            <a:r>
              <a:rPr lang="en-US" sz="2900"/>
              <a:t>: pastoral</a:t>
            </a:r>
          </a:p>
          <a:p>
            <a:pPr lvl="1">
              <a:lnSpc>
                <a:spcPct val="140000"/>
              </a:lnSpc>
            </a:pPr>
            <a:r>
              <a:rPr lang="en-US" sz="2900"/>
              <a:t>In </a:t>
            </a:r>
            <a:r>
              <a:rPr lang="en-US" sz="2900" b="1"/>
              <a:t>SHOA</a:t>
            </a:r>
            <a:r>
              <a:rPr lang="en-US" sz="2900"/>
              <a:t>: agro-pastoral</a:t>
            </a:r>
          </a:p>
          <a:p>
            <a:pPr lvl="1">
              <a:lnSpc>
                <a:spcPct val="140000"/>
              </a:lnSpc>
            </a:pPr>
            <a:r>
              <a:rPr lang="en-US" sz="2900"/>
              <a:t>In </a:t>
            </a:r>
            <a:r>
              <a:rPr lang="en-US" sz="2900" b="1"/>
              <a:t>WELLEGA &amp; WOLLO</a:t>
            </a:r>
            <a:r>
              <a:rPr lang="en-US" sz="2900"/>
              <a:t>: mainly agricultural</a:t>
            </a:r>
          </a:p>
          <a:p>
            <a:pPr lvl="1">
              <a:lnSpc>
                <a:spcPct val="140000"/>
              </a:lnSpc>
            </a:pPr>
            <a:r>
              <a:rPr lang="en-US" sz="2900"/>
              <a:t>In </a:t>
            </a:r>
            <a:r>
              <a:rPr lang="en-US" sz="2900" b="1"/>
              <a:t>JIMMA</a:t>
            </a:r>
            <a:r>
              <a:rPr lang="en-US" sz="2900"/>
              <a:t>: faced ensete belt, intensive terrace gardeners,  most radical change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solidFill>
                  <a:srgbClr val="FFFF66"/>
                </a:solidFill>
              </a:rPr>
              <a:t>GREAT DROUGHTS</a:t>
            </a:r>
          </a:p>
        </p:txBody>
      </p:sp>
      <p:sp>
        <p:nvSpPr>
          <p:cNvPr id="67587" name="Rectangle 3"/>
          <p:cNvSpPr>
            <a:spLocks noGrp="1" noChangeArrowheads="1"/>
          </p:cNvSpPr>
          <p:nvPr>
            <p:ph type="body" idx="1"/>
          </p:nvPr>
        </p:nvSpPr>
        <p:spPr>
          <a:xfrm>
            <a:off x="457200" y="1600200"/>
            <a:ext cx="8229600" cy="4876800"/>
          </a:xfrm>
        </p:spPr>
        <p:txBody>
          <a:bodyPr/>
          <a:lstStyle/>
          <a:p>
            <a:pPr>
              <a:lnSpc>
                <a:spcPct val="80000"/>
              </a:lnSpc>
            </a:pPr>
            <a:r>
              <a:rPr lang="en-US" sz="2800">
                <a:solidFill>
                  <a:srgbClr val="FFFFFF"/>
                </a:solidFill>
              </a:rPr>
              <a:t>DIFFER FROM LESSER DROUGHTS, entail permanent change</a:t>
            </a:r>
          </a:p>
          <a:p>
            <a:pPr>
              <a:lnSpc>
                <a:spcPct val="80000"/>
              </a:lnSpc>
            </a:pPr>
            <a:endParaRPr lang="en-US" sz="1000">
              <a:solidFill>
                <a:srgbClr val="FFFFFF"/>
              </a:solidFill>
            </a:endParaRPr>
          </a:p>
          <a:p>
            <a:pPr lvl="1">
              <a:lnSpc>
                <a:spcPct val="80000"/>
              </a:lnSpc>
            </a:pPr>
            <a:r>
              <a:rPr lang="en-US" sz="3200">
                <a:solidFill>
                  <a:srgbClr val="FFFFFF"/>
                </a:solidFill>
              </a:rPr>
              <a:t>1973-1974</a:t>
            </a:r>
          </a:p>
          <a:p>
            <a:pPr lvl="1">
              <a:lnSpc>
                <a:spcPct val="80000"/>
              </a:lnSpc>
            </a:pPr>
            <a:r>
              <a:rPr lang="en-US" sz="3200">
                <a:solidFill>
                  <a:srgbClr val="FFFFFF"/>
                </a:solidFill>
              </a:rPr>
              <a:t>1984-85</a:t>
            </a:r>
          </a:p>
          <a:p>
            <a:pPr>
              <a:lnSpc>
                <a:spcPct val="80000"/>
              </a:lnSpc>
            </a:pPr>
            <a:endParaRPr lang="en-US" sz="1400">
              <a:solidFill>
                <a:srgbClr val="FFFFFF"/>
              </a:solidFill>
            </a:endParaRPr>
          </a:p>
          <a:p>
            <a:pPr>
              <a:lnSpc>
                <a:spcPct val="80000"/>
              </a:lnSpc>
            </a:pPr>
            <a:r>
              <a:rPr lang="en-US" sz="2800">
                <a:solidFill>
                  <a:srgbClr val="FFFFFF"/>
                </a:solidFill>
              </a:rPr>
              <a:t>FAMINES &amp; HUGE  DISPLACEMENTS</a:t>
            </a:r>
          </a:p>
          <a:p>
            <a:pPr lvl="1">
              <a:lnSpc>
                <a:spcPct val="80000"/>
              </a:lnSpc>
            </a:pPr>
            <a:r>
              <a:rPr lang="en-US" sz="2400">
                <a:solidFill>
                  <a:srgbClr val="FFFFFF"/>
                </a:solidFill>
              </a:rPr>
              <a:t>WITNESSED ON ETHIOPIA/KENYA BORDER</a:t>
            </a:r>
          </a:p>
          <a:p>
            <a:pPr>
              <a:lnSpc>
                <a:spcPct val="80000"/>
              </a:lnSpc>
            </a:pPr>
            <a:endParaRPr lang="en-US" sz="1000">
              <a:solidFill>
                <a:srgbClr val="FFFFFF"/>
              </a:solidFill>
            </a:endParaRPr>
          </a:p>
          <a:p>
            <a:pPr>
              <a:lnSpc>
                <a:spcPct val="80000"/>
              </a:lnSpc>
            </a:pPr>
            <a:r>
              <a:rPr lang="en-US" sz="2800">
                <a:solidFill>
                  <a:srgbClr val="FFFFFF"/>
                </a:solidFill>
              </a:rPr>
              <a:t>60-70% LIVESTOCK DEATHS AMONG MIGRANTS: RETURN WITH VIABLE HERDS</a:t>
            </a:r>
          </a:p>
          <a:p>
            <a:pPr>
              <a:lnSpc>
                <a:spcPct val="80000"/>
              </a:lnSpc>
            </a:pPr>
            <a:endParaRPr lang="en-US" sz="1000">
              <a:solidFill>
                <a:srgbClr val="FFFFFF"/>
              </a:solidFill>
            </a:endParaRPr>
          </a:p>
          <a:p>
            <a:pPr>
              <a:lnSpc>
                <a:spcPct val="80000"/>
              </a:lnSpc>
            </a:pPr>
            <a:r>
              <a:rPr lang="en-US" sz="2800">
                <a:solidFill>
                  <a:srgbClr val="FFFFFF"/>
                </a:solidFill>
              </a:rPr>
              <a:t>In Eastern half of Africa conquests have the same axis: e.g. Zulu, Somali, Oromo (not Fulani)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solidFill>
                  <a:srgbClr val="FFFF66"/>
                </a:solidFill>
              </a:rPr>
              <a:t>BOUNDARY FORMATION</a:t>
            </a:r>
          </a:p>
        </p:txBody>
      </p:sp>
      <p:sp>
        <p:nvSpPr>
          <p:cNvPr id="74755" name="Rectangle 3"/>
          <p:cNvSpPr>
            <a:spLocks noGrp="1" noChangeArrowheads="1"/>
          </p:cNvSpPr>
          <p:nvPr>
            <p:ph type="body" idx="1"/>
          </p:nvPr>
        </p:nvSpPr>
        <p:spPr>
          <a:xfrm>
            <a:off x="457200" y="1600200"/>
            <a:ext cx="8229600" cy="5257800"/>
          </a:xfrm>
        </p:spPr>
        <p:txBody>
          <a:bodyPr/>
          <a:lstStyle/>
          <a:p>
            <a:r>
              <a:rPr lang="en-US" sz="2800"/>
              <a:t>BARGAINING WITH PEOPLE’S LIVES</a:t>
            </a:r>
          </a:p>
          <a:p>
            <a:pPr lvl="1"/>
            <a:r>
              <a:rPr lang="en-US" sz="2400"/>
              <a:t>ONLY VAGUE AWARENESS OF CONSEQUENCES</a:t>
            </a:r>
          </a:p>
          <a:p>
            <a:pPr lvl="1"/>
            <a:endParaRPr lang="en-US" sz="1000"/>
          </a:p>
          <a:p>
            <a:r>
              <a:rPr lang="en-US" sz="2800"/>
              <a:t>EUROPEAN COLONIALIST INTEREST IN TERRITORY &amp; PHYSICAL FEAURES</a:t>
            </a:r>
          </a:p>
          <a:p>
            <a:pPr lvl="1"/>
            <a:r>
              <a:rPr lang="en-US" sz="2400"/>
              <a:t>MAJOR GWYNN’S TRIANGULATIONS</a:t>
            </a:r>
          </a:p>
          <a:p>
            <a:pPr lvl="1"/>
            <a:r>
              <a:rPr lang="en-US" sz="2400"/>
              <a:t>FANCY FOOTWORK from Menelik’s viewpoint</a:t>
            </a:r>
          </a:p>
          <a:p>
            <a:pPr lvl="1"/>
            <a:r>
              <a:rPr lang="en-US" sz="2400"/>
              <a:t>Uganda is the exception, Buganda center</a:t>
            </a:r>
          </a:p>
          <a:p>
            <a:endParaRPr lang="en-US" sz="1000"/>
          </a:p>
          <a:p>
            <a:r>
              <a:rPr lang="en-US" sz="2800"/>
              <a:t>MENELIK’S CLAIM ON PEOPLES</a:t>
            </a:r>
            <a:endParaRPr lang="en-US" sz="1000"/>
          </a:p>
          <a:p>
            <a:r>
              <a:rPr lang="en-US" sz="2800"/>
              <a:t>BASIS for all SUBSEQUENT NEGOTIATIONS</a:t>
            </a:r>
            <a:endParaRPr lang="en-US" sz="1400"/>
          </a:p>
          <a:p>
            <a:r>
              <a:rPr lang="en-US" sz="2800"/>
              <a:t>HIS CLAIM OF 1899 (Memo of understanding)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solidFill>
                  <a:srgbClr val="FFFF66"/>
                </a:solidFill>
              </a:rPr>
              <a:t>TEXT: Memo of 1899</a:t>
            </a:r>
          </a:p>
        </p:txBody>
      </p:sp>
      <p:sp>
        <p:nvSpPr>
          <p:cNvPr id="76803" name="Rectangle 3"/>
          <p:cNvSpPr>
            <a:spLocks noGrp="1" noChangeArrowheads="1"/>
          </p:cNvSpPr>
          <p:nvPr>
            <p:ph type="body" idx="1"/>
          </p:nvPr>
        </p:nvSpPr>
        <p:spPr>
          <a:xfrm>
            <a:off x="457200" y="1295400"/>
            <a:ext cx="8229600" cy="5562600"/>
          </a:xfrm>
        </p:spPr>
        <p:txBody>
          <a:bodyPr/>
          <a:lstStyle/>
          <a:p>
            <a:pPr>
              <a:lnSpc>
                <a:spcPct val="110000"/>
              </a:lnSpc>
              <a:spcBef>
                <a:spcPct val="40000"/>
              </a:spcBef>
            </a:pPr>
            <a:r>
              <a:rPr lang="en-US" sz="3600"/>
              <a:t> </a:t>
            </a:r>
            <a:r>
              <a:rPr lang="en-US" sz="5400"/>
              <a:t>“</a:t>
            </a:r>
            <a:r>
              <a:rPr lang="en-US" sz="3600"/>
              <a:t>Following tribal limits, the actual delimitation takes place: the frontier [is] to start from the termination of the Sudan frontier,… west of the Omo River, the Turkana country is to remain under the British sphere.</a:t>
            </a:r>
            <a:r>
              <a:rPr lang="en-US"/>
              <a:t>”</a:t>
            </a:r>
          </a:p>
          <a:p>
            <a:pPr>
              <a:lnSpc>
                <a:spcPct val="110000"/>
              </a:lnSpc>
              <a:spcBef>
                <a:spcPct val="40000"/>
              </a:spcBef>
            </a:pPr>
            <a:endParaRPr lang="en-US" sz="36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solidFill>
                  <a:srgbClr val="FFFF66"/>
                </a:solidFill>
              </a:rPr>
              <a:t>Text: 1899</a:t>
            </a:r>
          </a:p>
        </p:txBody>
      </p:sp>
      <p:sp>
        <p:nvSpPr>
          <p:cNvPr id="79875" name="Rectangle 3"/>
          <p:cNvSpPr>
            <a:spLocks noGrp="1" noChangeArrowheads="1"/>
          </p:cNvSpPr>
          <p:nvPr>
            <p:ph type="body" idx="1"/>
          </p:nvPr>
        </p:nvSpPr>
        <p:spPr/>
        <p:txBody>
          <a:bodyPr/>
          <a:lstStyle/>
          <a:p>
            <a:pPr>
              <a:lnSpc>
                <a:spcPct val="110000"/>
              </a:lnSpc>
              <a:spcBef>
                <a:spcPct val="40000"/>
              </a:spcBef>
            </a:pPr>
            <a:r>
              <a:rPr lang="en-US" sz="3600"/>
              <a:t>“On the sourthern side, starting from the junction of the Dawa river and the Juba River, the frontier being based on tribal limits, the Marrehan are to be in the British sphere, the Garri, Gabra, Sakuyyu, … Boran, and Tertalle tribes are in the Ethiopian sphere.”</a:t>
            </a:r>
          </a:p>
          <a:p>
            <a:endParaRPr lang="en-US" sz="3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solidFill>
                  <a:srgbClr val="FFFF66"/>
                </a:solidFill>
              </a:rPr>
              <a:t>TWO STRANGE NOTIONS</a:t>
            </a:r>
          </a:p>
        </p:txBody>
      </p:sp>
      <p:sp>
        <p:nvSpPr>
          <p:cNvPr id="77827" name="Rectangle 3"/>
          <p:cNvSpPr>
            <a:spLocks noGrp="1" noChangeArrowheads="1"/>
          </p:cNvSpPr>
          <p:nvPr>
            <p:ph type="body" idx="1"/>
          </p:nvPr>
        </p:nvSpPr>
        <p:spPr/>
        <p:txBody>
          <a:bodyPr/>
          <a:lstStyle/>
          <a:p>
            <a:r>
              <a:rPr lang="en-US"/>
              <a:t>1. THAT AN AFRICAN KINGDOM CAN HAVE A “SPHERE” OF INFLUENCE DURING THE SCRAMBLE FOR AFRICA</a:t>
            </a:r>
          </a:p>
          <a:p>
            <a:endParaRPr lang="en-US"/>
          </a:p>
          <a:p>
            <a:r>
              <a:rPr lang="en-US"/>
              <a:t>2. THAT ITS SPHERE OF INFLUENCE WAS TO BE DEFINED IN RELATION TO TRIBAL LIMITS, NOT PHYSICAL FEATURES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solidFill>
                  <a:srgbClr val="FFFF66"/>
                </a:solidFill>
              </a:rPr>
              <a:t>TO ETHIOPIA’S ADVANTAGE</a:t>
            </a:r>
          </a:p>
        </p:txBody>
      </p:sp>
      <p:sp>
        <p:nvSpPr>
          <p:cNvPr id="78851" name="Rectangle 3"/>
          <p:cNvSpPr>
            <a:spLocks noGrp="1" noChangeArrowheads="1"/>
          </p:cNvSpPr>
          <p:nvPr>
            <p:ph type="body" idx="1"/>
          </p:nvPr>
        </p:nvSpPr>
        <p:spPr>
          <a:xfrm>
            <a:off x="457200" y="1447800"/>
            <a:ext cx="8229600" cy="4953000"/>
          </a:xfrm>
        </p:spPr>
        <p:txBody>
          <a:bodyPr/>
          <a:lstStyle/>
          <a:p>
            <a:r>
              <a:rPr lang="en-US"/>
              <a:t>TRIBES IN QUESTON WERE </a:t>
            </a:r>
            <a:r>
              <a:rPr lang="en-US" b="1"/>
              <a:t>MOBILE</a:t>
            </a:r>
          </a:p>
          <a:p>
            <a:endParaRPr lang="en-US" sz="1400"/>
          </a:p>
          <a:p>
            <a:r>
              <a:rPr lang="en-US"/>
              <a:t> BORANA ARE </a:t>
            </a:r>
            <a:r>
              <a:rPr lang="en-US" b="1"/>
              <a:t>EXPANSIVE</a:t>
            </a:r>
            <a:r>
              <a:rPr lang="en-US"/>
              <a:t>:  HAVE BEEN ENGAGED IN LONG-DISTANCE AND LONG-TERM MIGRATION for </a:t>
            </a:r>
            <a:r>
              <a:rPr lang="en-US" b="1"/>
              <a:t>100 years</a:t>
            </a:r>
            <a:r>
              <a:rPr lang="en-US"/>
              <a:t>. GOING IN A SOUTHWARD DIRECTION: I.E. FROM EMEGING ETHIOPIA INTO EMERGIN KENYA</a:t>
            </a:r>
          </a:p>
          <a:p>
            <a:endParaRPr lang="en-US" sz="1400"/>
          </a:p>
          <a:p>
            <a:r>
              <a:rPr lang="en-US"/>
              <a:t>LEAVES </a:t>
            </a:r>
            <a:r>
              <a:rPr lang="en-US" b="1"/>
              <a:t>KENYA VULNERABLE</a:t>
            </a:r>
            <a:r>
              <a:rPr lang="en-US"/>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solidFill>
                  <a:srgbClr val="FFFF66"/>
                </a:solidFill>
              </a:rPr>
              <a:t>CLAIMS &amp; BACK UPS</a:t>
            </a:r>
          </a:p>
        </p:txBody>
      </p:sp>
      <p:sp>
        <p:nvSpPr>
          <p:cNvPr id="75779" name="Rectangle 3"/>
          <p:cNvSpPr>
            <a:spLocks noGrp="1" noChangeArrowheads="1"/>
          </p:cNvSpPr>
          <p:nvPr>
            <p:ph type="body" idx="1"/>
          </p:nvPr>
        </p:nvSpPr>
        <p:spPr>
          <a:xfrm>
            <a:off x="381000" y="1447800"/>
            <a:ext cx="8229600" cy="5105400"/>
          </a:xfrm>
        </p:spPr>
        <p:txBody>
          <a:bodyPr/>
          <a:lstStyle/>
          <a:p>
            <a:r>
              <a:rPr lang="en-US" b="1">
                <a:solidFill>
                  <a:srgbClr val="FFFF66"/>
                </a:solidFill>
              </a:rPr>
              <a:t>BRITISH</a:t>
            </a:r>
          </a:p>
          <a:p>
            <a:pPr lvl="1"/>
            <a:r>
              <a:rPr lang="en-US"/>
              <a:t>FORCE: EFFECTIVE OCCUPATION</a:t>
            </a:r>
          </a:p>
          <a:p>
            <a:pPr lvl="1"/>
            <a:r>
              <a:rPr lang="en-US"/>
              <a:t>THREAT OF FORCE: BRITISH NAVY</a:t>
            </a:r>
          </a:p>
          <a:p>
            <a:endParaRPr lang="en-US" sz="1800"/>
          </a:p>
          <a:p>
            <a:r>
              <a:rPr lang="en-US" b="1">
                <a:solidFill>
                  <a:srgbClr val="FFFF66"/>
                </a:solidFill>
              </a:rPr>
              <a:t>ETHIOPIAN</a:t>
            </a:r>
          </a:p>
          <a:p>
            <a:pPr lvl="1"/>
            <a:r>
              <a:rPr lang="en-US"/>
              <a:t>THREAT OF FORCE: ETH ARMY</a:t>
            </a:r>
          </a:p>
          <a:p>
            <a:pPr lvl="1"/>
            <a:r>
              <a:rPr lang="en-US"/>
              <a:t>LEGITIMACY: ALLEGIANCE</a:t>
            </a:r>
          </a:p>
          <a:p>
            <a:pPr lvl="1"/>
            <a:r>
              <a:rPr lang="en-US"/>
              <a:t>DIFFERENT STRATGY FROM SHIFTA VANGUARD</a:t>
            </a:r>
          </a:p>
          <a:p>
            <a:pPr lvl="1"/>
            <a:r>
              <a:rPr lang="en-US"/>
              <a:t>APPOINTMENT OF QALLUS (P.4)</a:t>
            </a:r>
          </a:p>
          <a:p>
            <a:pPr lvl="1"/>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5400">
                <a:solidFill>
                  <a:srgbClr val="FFFF66"/>
                </a:solidFill>
              </a:rPr>
              <a:t>Some Key Questions</a:t>
            </a:r>
          </a:p>
        </p:txBody>
      </p:sp>
      <p:sp>
        <p:nvSpPr>
          <p:cNvPr id="80899" name="Rectangle 3"/>
          <p:cNvSpPr>
            <a:spLocks noGrp="1" noChangeArrowheads="1"/>
          </p:cNvSpPr>
          <p:nvPr>
            <p:ph type="body" idx="1"/>
          </p:nvPr>
        </p:nvSpPr>
        <p:spPr>
          <a:xfrm>
            <a:off x="457200" y="1600200"/>
            <a:ext cx="8229600" cy="4876800"/>
          </a:xfrm>
        </p:spPr>
        <p:txBody>
          <a:bodyPr/>
          <a:lstStyle/>
          <a:p>
            <a:r>
              <a:rPr lang="en-US"/>
              <a:t>Why are pastoralists marginalized?</a:t>
            </a:r>
          </a:p>
          <a:p>
            <a:r>
              <a:rPr lang="en-US"/>
              <a:t>Why do they so often live in or near the no man’s lands? (Exception: Bantu kingdoms of Great Lakes, Chwezi Legends)</a:t>
            </a:r>
          </a:p>
          <a:p>
            <a:r>
              <a:rPr lang="en-US"/>
              <a:t>Why are pastoralists straddled across international boundaries?</a:t>
            </a:r>
          </a:p>
          <a:p>
            <a:r>
              <a:rPr lang="en-US"/>
              <a:t>What provisions were made in boundary formations to give them access to cross-border pastures? Haud Zeila Proposal.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solidFill>
                  <a:srgbClr val="FFFF66"/>
                </a:solidFill>
              </a:rPr>
              <a:t>FORMATION OF COLONIAL BORDERS</a:t>
            </a:r>
          </a:p>
        </p:txBody>
      </p:sp>
      <p:sp>
        <p:nvSpPr>
          <p:cNvPr id="4099" name="Rectangle 3"/>
          <p:cNvSpPr>
            <a:spLocks noGrp="1" noChangeArrowheads="1"/>
          </p:cNvSpPr>
          <p:nvPr>
            <p:ph type="body" idx="1"/>
          </p:nvPr>
        </p:nvSpPr>
        <p:spPr>
          <a:xfrm>
            <a:off x="457200" y="1676400"/>
            <a:ext cx="8229600" cy="4724400"/>
          </a:xfrm>
        </p:spPr>
        <p:txBody>
          <a:bodyPr/>
          <a:lstStyle/>
          <a:p>
            <a:pPr>
              <a:lnSpc>
                <a:spcPct val="80000"/>
              </a:lnSpc>
            </a:pPr>
            <a:r>
              <a:rPr lang="en-US" sz="2800"/>
              <a:t>The </a:t>
            </a:r>
            <a:r>
              <a:rPr lang="en-US" sz="3600" b="1"/>
              <a:t>partition</a:t>
            </a:r>
            <a:r>
              <a:rPr lang="en-US" sz="2800"/>
              <a:t> of African territories into colonies and protectorates was done partly as a result of the Berlin Conference but mainly by a process of bargaining. </a:t>
            </a:r>
          </a:p>
          <a:p>
            <a:pPr>
              <a:lnSpc>
                <a:spcPct val="80000"/>
              </a:lnSpc>
            </a:pPr>
            <a:endParaRPr lang="en-US" sz="1000"/>
          </a:p>
          <a:p>
            <a:pPr>
              <a:lnSpc>
                <a:spcPct val="80000"/>
              </a:lnSpc>
            </a:pPr>
            <a:r>
              <a:rPr lang="en-US" sz="2800"/>
              <a:t>The </a:t>
            </a:r>
            <a:r>
              <a:rPr lang="en-US" sz="3600" b="1"/>
              <a:t>Claim &amp; counter-claims</a:t>
            </a:r>
            <a:r>
              <a:rPr lang="en-US" sz="2800"/>
              <a:t> were more compelling if the colonial power was able to back them up with military might.  In the Horn of Africa, the </a:t>
            </a:r>
            <a:r>
              <a:rPr lang="en-US" sz="2800" b="1"/>
              <a:t>British</a:t>
            </a:r>
            <a:r>
              <a:rPr lang="en-US" sz="2800"/>
              <a:t>, the </a:t>
            </a:r>
            <a:r>
              <a:rPr lang="en-US" sz="2800" b="1"/>
              <a:t>French</a:t>
            </a:r>
            <a:r>
              <a:rPr lang="en-US" sz="2800"/>
              <a:t> and the </a:t>
            </a:r>
            <a:r>
              <a:rPr lang="en-US" sz="2800" b="1"/>
              <a:t>Italians</a:t>
            </a:r>
            <a:r>
              <a:rPr lang="en-US" sz="2800"/>
              <a:t> were the European nations competing for territory. In Eritrea the </a:t>
            </a:r>
            <a:r>
              <a:rPr lang="en-US" sz="2800" b="1"/>
              <a:t>Turko-Egyptian Empire</a:t>
            </a:r>
            <a:r>
              <a:rPr lang="en-US" sz="2800"/>
              <a:t> preceded the era of the scramble for Africa. It had </a:t>
            </a:r>
            <a:r>
              <a:rPr lang="en-US" sz="2800" b="1"/>
              <a:t>Maritime centers</a:t>
            </a:r>
            <a:r>
              <a:rPr lang="en-US" sz="280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z="5400">
                <a:solidFill>
                  <a:srgbClr val="FFFF66"/>
                </a:solidFill>
              </a:rPr>
              <a:t>Border Between </a:t>
            </a:r>
            <a:br>
              <a:rPr lang="en-US" sz="5400">
                <a:solidFill>
                  <a:srgbClr val="FFFF66"/>
                </a:solidFill>
              </a:rPr>
            </a:br>
            <a:r>
              <a:rPr lang="en-US" sz="5400">
                <a:solidFill>
                  <a:srgbClr val="FFFF66"/>
                </a:solidFill>
              </a:rPr>
              <a:t>Ethnic Groups</a:t>
            </a:r>
            <a:endParaRPr lang="en-US" sz="5400"/>
          </a:p>
        </p:txBody>
      </p:sp>
      <p:sp>
        <p:nvSpPr>
          <p:cNvPr id="99331" name="Rectangle 3"/>
          <p:cNvSpPr>
            <a:spLocks noGrp="1" noChangeArrowheads="1"/>
          </p:cNvSpPr>
          <p:nvPr>
            <p:ph type="body" idx="1"/>
          </p:nvPr>
        </p:nvSpPr>
        <p:spPr>
          <a:xfrm>
            <a:off x="457200" y="2133600"/>
            <a:ext cx="8229600" cy="3962400"/>
          </a:xfrm>
        </p:spPr>
        <p:txBody>
          <a:bodyPr/>
          <a:lstStyle/>
          <a:p>
            <a:pPr>
              <a:lnSpc>
                <a:spcPct val="90000"/>
              </a:lnSpc>
            </a:pPr>
            <a:r>
              <a:rPr lang="en-US" sz="3600" b="1"/>
              <a:t>Colonial Attempts at Enclosure</a:t>
            </a:r>
          </a:p>
          <a:p>
            <a:pPr lvl="1">
              <a:lnSpc>
                <a:spcPct val="90000"/>
              </a:lnSpc>
            </a:pPr>
            <a:r>
              <a:rPr lang="en-US"/>
              <a:t>Ethnic Boundaries</a:t>
            </a:r>
          </a:p>
          <a:p>
            <a:pPr lvl="1">
              <a:lnSpc>
                <a:spcPct val="90000"/>
              </a:lnSpc>
            </a:pPr>
            <a:r>
              <a:rPr lang="en-US"/>
              <a:t>Penalties for cross border movement</a:t>
            </a:r>
          </a:p>
          <a:p>
            <a:pPr lvl="1">
              <a:lnSpc>
                <a:spcPct val="90000"/>
              </a:lnSpc>
            </a:pPr>
            <a:r>
              <a:rPr lang="en-US"/>
              <a:t>Confiscation of livestock</a:t>
            </a:r>
          </a:p>
          <a:p>
            <a:pPr lvl="1">
              <a:lnSpc>
                <a:spcPct val="90000"/>
              </a:lnSpc>
            </a:pPr>
            <a:r>
              <a:rPr lang="en-US"/>
              <a:t>Realization that ethnic boundaries are vague</a:t>
            </a:r>
          </a:p>
          <a:p>
            <a:pPr lvl="1">
              <a:lnSpc>
                <a:spcPct val="90000"/>
              </a:lnSpc>
            </a:pPr>
            <a:r>
              <a:rPr lang="en-US"/>
              <a:t>Transitional groups, between all ethnic groups across the whole Horn of Africa (Spencer on Rendille-Samburu, Gunther Schlee, Legesse)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z="4800" b="1">
                <a:solidFill>
                  <a:srgbClr val="FFFF66"/>
                </a:solidFill>
              </a:rPr>
              <a:t>Hofte: Example of </a:t>
            </a:r>
            <a:br>
              <a:rPr lang="en-US" sz="4800" b="1">
                <a:solidFill>
                  <a:srgbClr val="FFFF66"/>
                </a:solidFill>
              </a:rPr>
            </a:br>
            <a:r>
              <a:rPr lang="en-US" sz="4800" b="1">
                <a:solidFill>
                  <a:srgbClr val="FFFF66"/>
                </a:solidFill>
              </a:rPr>
              <a:t>Transitional Group</a:t>
            </a:r>
            <a:endParaRPr lang="en-US" sz="4800" b="1"/>
          </a:p>
        </p:txBody>
      </p:sp>
      <p:sp>
        <p:nvSpPr>
          <p:cNvPr id="100355" name="Rectangle 3"/>
          <p:cNvSpPr>
            <a:spLocks noGrp="1" noChangeArrowheads="1"/>
          </p:cNvSpPr>
          <p:nvPr>
            <p:ph type="body" idx="1"/>
          </p:nvPr>
        </p:nvSpPr>
        <p:spPr>
          <a:xfrm>
            <a:off x="457200" y="1600200"/>
            <a:ext cx="8229600" cy="4876800"/>
          </a:xfrm>
        </p:spPr>
        <p:txBody>
          <a:bodyPr/>
          <a:lstStyle/>
          <a:p>
            <a:pPr>
              <a:buFont typeface="Wingdings" pitchFamily="2" charset="2"/>
              <a:buChar char="q"/>
            </a:pPr>
            <a:r>
              <a:rPr lang="en-US"/>
              <a:t>Gabra and Borana are interdependent</a:t>
            </a:r>
          </a:p>
          <a:p>
            <a:pPr>
              <a:buFont typeface="Wingdings" pitchFamily="2" charset="2"/>
              <a:buChar char="q"/>
            </a:pPr>
            <a:r>
              <a:rPr lang="en-US"/>
              <a:t>Alliance (Pax Borana) &amp; intermarriage</a:t>
            </a:r>
          </a:p>
          <a:p>
            <a:pPr>
              <a:buFont typeface="Wingdings" pitchFamily="2" charset="2"/>
              <a:buChar char="q"/>
            </a:pPr>
            <a:r>
              <a:rPr lang="en-US"/>
              <a:t>Gabra &amp; Borana separated by international boundary</a:t>
            </a:r>
          </a:p>
          <a:p>
            <a:pPr>
              <a:buFont typeface="Wingdings" pitchFamily="2" charset="2"/>
              <a:buChar char="q"/>
            </a:pPr>
            <a:r>
              <a:rPr lang="en-US"/>
              <a:t>Prohibited Borana emigration into Kenya</a:t>
            </a:r>
          </a:p>
          <a:p>
            <a:pPr>
              <a:buFont typeface="Wingdings" pitchFamily="2" charset="2"/>
              <a:buChar char="q"/>
            </a:pPr>
            <a:r>
              <a:rPr lang="en-US"/>
              <a:t>Villages disarmed, dismounted, set on fire</a:t>
            </a:r>
          </a:p>
          <a:p>
            <a:pPr>
              <a:buFont typeface="Wingdings" pitchFamily="2" charset="2"/>
              <a:buChar char="q"/>
            </a:pPr>
            <a:r>
              <a:rPr lang="en-US"/>
              <a:t>Chiefs declare: Hofte are a Gabra clan</a:t>
            </a:r>
          </a:p>
          <a:p>
            <a:pPr>
              <a:buFont typeface="Wingdings" pitchFamily="2" charset="2"/>
              <a:buChar char="q"/>
            </a:pPr>
            <a:r>
              <a:rPr lang="en-US"/>
              <a:t>Monkey wrench in British ethnic taxonomy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228600"/>
            <a:ext cx="8229600" cy="1752600"/>
          </a:xfrm>
        </p:spPr>
        <p:txBody>
          <a:bodyPr/>
          <a:lstStyle/>
          <a:p>
            <a:r>
              <a:rPr lang="en-US">
                <a:solidFill>
                  <a:srgbClr val="FFFF66"/>
                </a:solidFill>
              </a:rPr>
              <a:t>ENCLOSURES, RANCHING &amp; SEDENTARIZATION</a:t>
            </a:r>
            <a:endParaRPr lang="en-US"/>
          </a:p>
        </p:txBody>
      </p:sp>
      <p:sp>
        <p:nvSpPr>
          <p:cNvPr id="101379" name="Rectangle 3"/>
          <p:cNvSpPr>
            <a:spLocks noGrp="1" noChangeArrowheads="1"/>
          </p:cNvSpPr>
          <p:nvPr>
            <p:ph type="body" idx="1"/>
          </p:nvPr>
        </p:nvSpPr>
        <p:spPr>
          <a:xfrm>
            <a:off x="457200" y="2362200"/>
            <a:ext cx="8229600" cy="4114800"/>
          </a:xfrm>
        </p:spPr>
        <p:txBody>
          <a:bodyPr/>
          <a:lstStyle/>
          <a:p>
            <a:r>
              <a:rPr lang="en-US"/>
              <a:t>KENYA RANCHES: failed experients</a:t>
            </a:r>
          </a:p>
          <a:p>
            <a:r>
              <a:rPr lang="en-US"/>
              <a:t>SEDENTARIZATION IN ERIREA: new forms of poverty</a:t>
            </a:r>
          </a:p>
          <a:p>
            <a:r>
              <a:rPr lang="en-US"/>
              <a:t>HUGE SETTLEMENTS: ecologic degradation, dropping water tables</a:t>
            </a:r>
          </a:p>
          <a:p>
            <a:r>
              <a:rPr lang="en-US"/>
              <a:t>COMMERCIAL &amp; STATE FARMS</a:t>
            </a:r>
          </a:p>
          <a:p>
            <a:r>
              <a:rPr lang="en-US"/>
              <a:t>MARGINALIZATION of pastoralists</a:t>
            </a:r>
          </a:p>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533400" y="228600"/>
            <a:ext cx="8153400" cy="1143000"/>
          </a:xfrm>
        </p:spPr>
        <p:txBody>
          <a:bodyPr/>
          <a:lstStyle/>
          <a:p>
            <a:r>
              <a:rPr lang="en-US" sz="4000" b="1"/>
              <a:t>POSITIVE INTERFACE: </a:t>
            </a:r>
            <a:br>
              <a:rPr lang="en-US" sz="4000" b="1"/>
            </a:br>
            <a:r>
              <a:rPr lang="en-US" sz="4000" b="1"/>
              <a:t>KENYA</a:t>
            </a:r>
          </a:p>
        </p:txBody>
      </p:sp>
      <p:sp>
        <p:nvSpPr>
          <p:cNvPr id="102403" name="Rectangle 3"/>
          <p:cNvSpPr>
            <a:spLocks noGrp="1" noChangeArrowheads="1"/>
          </p:cNvSpPr>
          <p:nvPr>
            <p:ph type="body" idx="1"/>
          </p:nvPr>
        </p:nvSpPr>
        <p:spPr/>
        <p:txBody>
          <a:bodyPr/>
          <a:lstStyle/>
          <a:p>
            <a:r>
              <a:rPr lang="en-US"/>
              <a:t>BORANA-GABRA ECOLOGICAL GRADIENT: MIST FOREST TO DESERT</a:t>
            </a:r>
          </a:p>
          <a:p>
            <a:r>
              <a:rPr lang="en-US"/>
              <a:t>INTERDEPENDENT SUBSISTENCE ECONOMIES</a:t>
            </a:r>
          </a:p>
          <a:p>
            <a:r>
              <a:rPr lang="en-US"/>
              <a:t>SUPPORT DURING GREAT DROUGHTS</a:t>
            </a:r>
          </a:p>
          <a:p>
            <a:r>
              <a:rPr lang="en-US"/>
              <a:t>PARTIAL SEDENTARIZATION</a:t>
            </a:r>
          </a:p>
          <a:p>
            <a:r>
              <a:rPr lang="en-US"/>
              <a:t>INTEGRATION INTO NATIONAL LIFE: KANU, EDUCATION, ADMINISTRATION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457200" y="533400"/>
            <a:ext cx="8229600" cy="1219200"/>
          </a:xfrm>
        </p:spPr>
        <p:txBody>
          <a:bodyPr/>
          <a:lstStyle/>
          <a:p>
            <a:r>
              <a:rPr lang="en-US" sz="4000" b="1"/>
              <a:t>POSITIVE INTERFACE: </a:t>
            </a:r>
            <a:br>
              <a:rPr lang="en-US" sz="4000" b="1"/>
            </a:br>
            <a:r>
              <a:rPr lang="en-US" sz="4000" b="1"/>
              <a:t>ERITREA</a:t>
            </a:r>
          </a:p>
        </p:txBody>
      </p:sp>
      <p:sp>
        <p:nvSpPr>
          <p:cNvPr id="103427" name="Rectangle 3"/>
          <p:cNvSpPr>
            <a:spLocks noGrp="1" noChangeArrowheads="1"/>
          </p:cNvSpPr>
          <p:nvPr>
            <p:ph type="body" idx="1"/>
          </p:nvPr>
        </p:nvSpPr>
        <p:spPr>
          <a:xfrm>
            <a:off x="457200" y="2057400"/>
            <a:ext cx="8229600" cy="4800600"/>
          </a:xfrm>
        </p:spPr>
        <p:txBody>
          <a:bodyPr/>
          <a:lstStyle/>
          <a:p>
            <a:pPr>
              <a:lnSpc>
                <a:spcPct val="135000"/>
              </a:lnSpc>
            </a:pPr>
            <a:r>
              <a:rPr lang="en-US" sz="2800"/>
              <a:t>BETWEEN PASTORALISTS AND OTHERS</a:t>
            </a:r>
          </a:p>
          <a:p>
            <a:pPr>
              <a:lnSpc>
                <a:spcPct val="135000"/>
              </a:lnSpc>
            </a:pPr>
            <a:r>
              <a:rPr lang="en-US" sz="2800"/>
              <a:t>AWASH VALLEY AUTHORITY DISASTER</a:t>
            </a:r>
          </a:p>
          <a:p>
            <a:pPr>
              <a:lnSpc>
                <a:spcPct val="135000"/>
              </a:lnSpc>
            </a:pPr>
            <a:r>
              <a:rPr lang="en-US" sz="2800"/>
              <a:t>GASH BARKA TODAY: islands of privilege, marginalization of herders, security crisis</a:t>
            </a:r>
          </a:p>
          <a:p>
            <a:pPr>
              <a:lnSpc>
                <a:spcPct val="135000"/>
              </a:lnSpc>
            </a:pPr>
            <a:r>
              <a:rPr lang="en-US" sz="2800"/>
              <a:t>STRAKEHOLDERS MEETING &amp; BEYOND</a:t>
            </a:r>
          </a:p>
          <a:p>
            <a:pPr lvl="1"/>
            <a:r>
              <a:rPr lang="en-US" sz="2400"/>
              <a:t>COMMERCIAL FARMERS, SETTLERS, RETURNEES, AGRO PASTORALISTS, AND PASTORALISTS</a:t>
            </a:r>
          </a:p>
          <a:p>
            <a:pPr lvl="1"/>
            <a:endParaRPr lang="en-US" sz="2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228600"/>
            <a:ext cx="8229600" cy="1676400"/>
          </a:xfrm>
        </p:spPr>
        <p:txBody>
          <a:bodyPr/>
          <a:lstStyle/>
          <a:p>
            <a:r>
              <a:rPr lang="en-US">
                <a:solidFill>
                  <a:srgbClr val="FFFF66"/>
                </a:solidFill>
              </a:rPr>
              <a:t>SURVIVAL BY </a:t>
            </a:r>
            <a:br>
              <a:rPr lang="en-US">
                <a:solidFill>
                  <a:srgbClr val="FFFF66"/>
                </a:solidFill>
              </a:rPr>
            </a:br>
            <a:r>
              <a:rPr lang="en-US">
                <a:solidFill>
                  <a:srgbClr val="FFFF66"/>
                </a:solidFill>
              </a:rPr>
              <a:t>DIVERSIFICATION</a:t>
            </a:r>
            <a:endParaRPr lang="en-US"/>
          </a:p>
        </p:txBody>
      </p:sp>
      <p:sp>
        <p:nvSpPr>
          <p:cNvPr id="104451" name="Rectangle 3"/>
          <p:cNvSpPr>
            <a:spLocks noGrp="1" noChangeArrowheads="1"/>
          </p:cNvSpPr>
          <p:nvPr>
            <p:ph type="body" idx="1"/>
          </p:nvPr>
        </p:nvSpPr>
        <p:spPr>
          <a:xfrm>
            <a:off x="457200" y="2057400"/>
            <a:ext cx="8229600" cy="4800600"/>
          </a:xfrm>
        </p:spPr>
        <p:txBody>
          <a:bodyPr/>
          <a:lstStyle/>
          <a:p>
            <a:pPr>
              <a:lnSpc>
                <a:spcPct val="105000"/>
              </a:lnSpc>
            </a:pPr>
            <a:r>
              <a:rPr lang="en-US" sz="2400"/>
              <a:t>PASTORALISTS SURVIVE ONLY IF THEY </a:t>
            </a:r>
          </a:p>
          <a:p>
            <a:pPr>
              <a:lnSpc>
                <a:spcPct val="105000"/>
              </a:lnSpc>
            </a:pPr>
            <a:r>
              <a:rPr lang="en-US" sz="2400"/>
              <a:t>EXPLOIT THE FULL ECOLOGICAL GRADIENT </a:t>
            </a:r>
          </a:p>
          <a:p>
            <a:pPr>
              <a:lnSpc>
                <a:spcPct val="105000"/>
              </a:lnSpc>
            </a:pPr>
            <a:r>
              <a:rPr lang="en-US" sz="2400"/>
              <a:t> VOLUNTARY PARTIAL SEDENTARIZATION</a:t>
            </a:r>
          </a:p>
          <a:p>
            <a:pPr>
              <a:lnSpc>
                <a:spcPct val="105000"/>
              </a:lnSpc>
            </a:pPr>
            <a:r>
              <a:rPr lang="en-US" sz="2400"/>
              <a:t>DIVERSIFICATION OF THEIR ECONOMY:  rooted on pastoral production;  culling,  savings, fattening livestock on irrigated pastures, dairy production, hides &amp; skins, leather industry</a:t>
            </a:r>
          </a:p>
          <a:p>
            <a:pPr>
              <a:lnSpc>
                <a:spcPct val="110000"/>
              </a:lnSpc>
            </a:pPr>
            <a:r>
              <a:rPr lang="en-US" sz="2400"/>
              <a:t>DEVELOP APPROPRIATE WATER RESOURCES</a:t>
            </a:r>
          </a:p>
          <a:p>
            <a:pPr>
              <a:lnSpc>
                <a:spcPct val="110000"/>
              </a:lnSpc>
            </a:pPr>
            <a:r>
              <a:rPr lang="en-US" sz="2400"/>
              <a:t>REGAIN CONTROL OF RIVERINE FORESTS</a:t>
            </a:r>
          </a:p>
          <a:p>
            <a:pPr>
              <a:lnSpc>
                <a:spcPct val="110000"/>
              </a:lnSpc>
            </a:pPr>
            <a:r>
              <a:rPr lang="en-US" sz="2400"/>
              <a:t>POLITICAL FOOTHOLD</a:t>
            </a:r>
          </a:p>
          <a:p>
            <a:pPr>
              <a:lnSpc>
                <a:spcPct val="90000"/>
              </a:lnSpc>
            </a:pPr>
            <a:endParaRPr 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800">
                <a:solidFill>
                  <a:srgbClr val="FFFF66"/>
                </a:solidFill>
              </a:rPr>
              <a:t>The Colonialists &amp; Menelik</a:t>
            </a:r>
          </a:p>
        </p:txBody>
      </p:sp>
      <p:sp>
        <p:nvSpPr>
          <p:cNvPr id="6147" name="Rectangle 3"/>
          <p:cNvSpPr>
            <a:spLocks noGrp="1" noChangeArrowheads="1"/>
          </p:cNvSpPr>
          <p:nvPr>
            <p:ph type="body" idx="1"/>
          </p:nvPr>
        </p:nvSpPr>
        <p:spPr>
          <a:xfrm>
            <a:off x="457200" y="1752600"/>
            <a:ext cx="8229600" cy="4683125"/>
          </a:xfrm>
        </p:spPr>
        <p:txBody>
          <a:bodyPr/>
          <a:lstStyle/>
          <a:p>
            <a:r>
              <a:rPr lang="en-US" sz="2800"/>
              <a:t>UNLIKE MOST OTHER PARTS OF AFRICA,  </a:t>
            </a:r>
          </a:p>
          <a:p>
            <a:pPr>
              <a:buFontTx/>
              <a:buNone/>
            </a:pPr>
            <a:r>
              <a:rPr lang="en-US" sz="2800"/>
              <a:t>	the European colonialists in the Horn had to match their wits with an </a:t>
            </a:r>
            <a:r>
              <a:rPr lang="en-US" sz="2800" b="1"/>
              <a:t>African colonialist</a:t>
            </a:r>
            <a:r>
              <a:rPr lang="en-US" sz="2800"/>
              <a:t>, who wanted  to play the game as equal partner.</a:t>
            </a:r>
          </a:p>
          <a:p>
            <a:pPr>
              <a:buFontTx/>
              <a:buNone/>
            </a:pPr>
            <a:endParaRPr lang="en-US" sz="1600"/>
          </a:p>
          <a:p>
            <a:r>
              <a:rPr lang="en-US" sz="2800">
                <a:solidFill>
                  <a:srgbClr val="FFFF66"/>
                </a:solidFill>
              </a:rPr>
              <a:t>NOT WILLINGLY ACCEPTED INTO THE CLUB</a:t>
            </a:r>
          </a:p>
          <a:p>
            <a:pPr>
              <a:buFontTx/>
              <a:buNone/>
            </a:pPr>
            <a:r>
              <a:rPr lang="en-US" sz="2800"/>
              <a:t>	The role that Menelik had assumed in the </a:t>
            </a:r>
            <a:r>
              <a:rPr lang="en-US" sz="2800" b="1"/>
              <a:t>scramble for Africa</a:t>
            </a:r>
            <a:r>
              <a:rPr lang="en-US" sz="2800"/>
              <a:t>, was resented by some (particularly Italy), and reluctantly accepted by others (France, Britain)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solidFill>
                  <a:srgbClr val="FFFF66"/>
                </a:solidFill>
              </a:rPr>
              <a:t>Battle of Adwa &amp; its Sequels</a:t>
            </a:r>
          </a:p>
        </p:txBody>
      </p:sp>
      <p:sp>
        <p:nvSpPr>
          <p:cNvPr id="7171" name="Rectangle 3"/>
          <p:cNvSpPr>
            <a:spLocks noGrp="1" noChangeArrowheads="1"/>
          </p:cNvSpPr>
          <p:nvPr>
            <p:ph type="body" idx="1"/>
          </p:nvPr>
        </p:nvSpPr>
        <p:spPr>
          <a:xfrm>
            <a:off x="457200" y="1371600"/>
            <a:ext cx="8229600" cy="4953000"/>
          </a:xfrm>
        </p:spPr>
        <p:txBody>
          <a:bodyPr/>
          <a:lstStyle/>
          <a:p>
            <a:pPr>
              <a:lnSpc>
                <a:spcPct val="90000"/>
              </a:lnSpc>
            </a:pPr>
            <a:r>
              <a:rPr lang="en-US" sz="2800"/>
              <a:t>250,000 men, some armed with modern rifles</a:t>
            </a:r>
          </a:p>
          <a:p>
            <a:pPr>
              <a:lnSpc>
                <a:spcPct val="90000"/>
              </a:lnSpc>
            </a:pPr>
            <a:r>
              <a:rPr lang="en-US" sz="2800"/>
              <a:t>They </a:t>
            </a:r>
            <a:r>
              <a:rPr lang="en-US" sz="2800" b="1"/>
              <a:t>Defeated</a:t>
            </a:r>
            <a:r>
              <a:rPr lang="en-US" sz="2800"/>
              <a:t> an Italian army</a:t>
            </a:r>
          </a:p>
          <a:p>
            <a:pPr>
              <a:lnSpc>
                <a:spcPct val="90000"/>
              </a:lnSpc>
            </a:pPr>
            <a:r>
              <a:rPr lang="en-US" sz="2800"/>
              <a:t>Later</a:t>
            </a:r>
            <a:r>
              <a:rPr lang="en-US" sz="2800" b="1"/>
              <a:t> </a:t>
            </a:r>
            <a:r>
              <a:rPr lang="en-US" sz="2800"/>
              <a:t>grew to</a:t>
            </a:r>
            <a:r>
              <a:rPr lang="en-US" sz="2800" b="1"/>
              <a:t> 600,000 rifles</a:t>
            </a:r>
            <a:r>
              <a:rPr lang="en-US" sz="2800"/>
              <a:t>: the</a:t>
            </a:r>
            <a:r>
              <a:rPr lang="en-US" sz="2800" b="1"/>
              <a:t> </a:t>
            </a:r>
            <a:r>
              <a:rPr lang="en-US" sz="2800"/>
              <a:t>colonizing army</a:t>
            </a:r>
          </a:p>
          <a:p>
            <a:pPr>
              <a:lnSpc>
                <a:spcPct val="90000"/>
              </a:lnSpc>
            </a:pPr>
            <a:endParaRPr lang="en-US" sz="1200"/>
          </a:p>
          <a:p>
            <a:pPr>
              <a:lnSpc>
                <a:spcPct val="90000"/>
              </a:lnSpc>
            </a:pPr>
            <a:r>
              <a:rPr lang="en-US" sz="2800"/>
              <a:t>Colonial powers then decided it was </a:t>
            </a:r>
            <a:r>
              <a:rPr lang="en-US" sz="2800" b="1"/>
              <a:t>wasteful to challenge Ethiopia</a:t>
            </a:r>
            <a:r>
              <a:rPr lang="en-US" sz="2800"/>
              <a:t> when smaller nations could be colonized without a fight: cheaper to bargain with Ethiopia than to fight (British thrift)</a:t>
            </a:r>
          </a:p>
          <a:p>
            <a:pPr>
              <a:lnSpc>
                <a:spcPct val="90000"/>
              </a:lnSpc>
            </a:pPr>
            <a:endParaRPr lang="en-US" sz="1200"/>
          </a:p>
          <a:p>
            <a:pPr>
              <a:lnSpc>
                <a:spcPct val="90000"/>
              </a:lnSpc>
            </a:pPr>
            <a:r>
              <a:rPr lang="en-US" sz="2800" b="1"/>
              <a:t>Negotiations</a:t>
            </a:r>
            <a:r>
              <a:rPr lang="en-US" sz="2800"/>
              <a:t> on all the historic and prospective borders began two years after the Battle of Adwa</a:t>
            </a:r>
          </a:p>
          <a:p>
            <a:pPr>
              <a:lnSpc>
                <a:spcPct val="90000"/>
              </a:lnSpc>
            </a:pPr>
            <a:endParaRPr 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solidFill>
                  <a:srgbClr val="FFFF66"/>
                </a:solidFill>
              </a:rPr>
              <a:t>European Colonies in the Horn</a:t>
            </a:r>
          </a:p>
        </p:txBody>
      </p:sp>
      <p:sp>
        <p:nvSpPr>
          <p:cNvPr id="8195" name="Rectangle 3"/>
          <p:cNvSpPr>
            <a:spLocks noGrp="1" noChangeArrowheads="1"/>
          </p:cNvSpPr>
          <p:nvPr>
            <p:ph type="body" idx="1"/>
          </p:nvPr>
        </p:nvSpPr>
        <p:spPr>
          <a:xfrm>
            <a:off x="457200" y="1905000"/>
            <a:ext cx="8229600" cy="4953000"/>
          </a:xfrm>
        </p:spPr>
        <p:txBody>
          <a:bodyPr/>
          <a:lstStyle/>
          <a:p>
            <a:pPr>
              <a:lnSpc>
                <a:spcPct val="90000"/>
              </a:lnSpc>
            </a:pPr>
            <a:r>
              <a:rPr lang="en-US"/>
              <a:t>The </a:t>
            </a:r>
            <a:r>
              <a:rPr lang="en-US" b="1">
                <a:solidFill>
                  <a:srgbClr val="FFFF66"/>
                </a:solidFill>
              </a:rPr>
              <a:t>BRITISH</a:t>
            </a:r>
            <a:r>
              <a:rPr lang="en-US"/>
              <a:t> claims were on three major fronts: </a:t>
            </a:r>
            <a:r>
              <a:rPr lang="en-US" b="1"/>
              <a:t>Sudan, Kenya</a:t>
            </a:r>
            <a:r>
              <a:rPr lang="en-US"/>
              <a:t> and </a:t>
            </a:r>
            <a:r>
              <a:rPr lang="en-US" b="1"/>
              <a:t>British Somaliland</a:t>
            </a:r>
            <a:r>
              <a:rPr lang="en-US"/>
              <a:t>.  </a:t>
            </a:r>
          </a:p>
          <a:p>
            <a:pPr>
              <a:lnSpc>
                <a:spcPct val="90000"/>
              </a:lnSpc>
            </a:pPr>
            <a:endParaRPr lang="en-US" sz="1200"/>
          </a:p>
          <a:p>
            <a:pPr>
              <a:lnSpc>
                <a:spcPct val="90000"/>
              </a:lnSpc>
            </a:pPr>
            <a:r>
              <a:rPr lang="en-US" b="1">
                <a:solidFill>
                  <a:srgbClr val="FFFF66"/>
                </a:solidFill>
              </a:rPr>
              <a:t>ITALIAN</a:t>
            </a:r>
            <a:r>
              <a:rPr lang="en-US"/>
              <a:t> claim was on two fronts, </a:t>
            </a:r>
            <a:r>
              <a:rPr lang="en-US" b="1"/>
              <a:t>Italian Somliland</a:t>
            </a:r>
            <a:r>
              <a:rPr lang="en-US"/>
              <a:t> and </a:t>
            </a:r>
            <a:r>
              <a:rPr lang="en-US" b="1"/>
              <a:t>Eritrea</a:t>
            </a:r>
            <a:r>
              <a:rPr lang="en-US"/>
              <a:t>.  </a:t>
            </a:r>
          </a:p>
          <a:p>
            <a:pPr>
              <a:lnSpc>
                <a:spcPct val="90000"/>
              </a:lnSpc>
            </a:pPr>
            <a:endParaRPr lang="en-US" sz="1200"/>
          </a:p>
          <a:p>
            <a:pPr>
              <a:lnSpc>
                <a:spcPct val="90000"/>
              </a:lnSpc>
            </a:pPr>
            <a:r>
              <a:rPr lang="en-US" b="1">
                <a:solidFill>
                  <a:srgbClr val="FFFF66"/>
                </a:solidFill>
              </a:rPr>
              <a:t>FRENCH </a:t>
            </a:r>
            <a:r>
              <a:rPr lang="en-US"/>
              <a:t>role was minimal concerned with the formation of </a:t>
            </a:r>
            <a:r>
              <a:rPr lang="en-US" b="1"/>
              <a:t>Djibouti</a:t>
            </a:r>
            <a:r>
              <a:rPr lang="en-US"/>
              <a:t> &amp; rail link to AA. That is what the settled for, not what they envisioned.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28600"/>
            <a:ext cx="8229600" cy="866775"/>
          </a:xfrm>
        </p:spPr>
        <p:txBody>
          <a:bodyPr/>
          <a:lstStyle/>
          <a:p>
            <a:r>
              <a:rPr lang="en-US" b="1">
                <a:solidFill>
                  <a:srgbClr val="FFFF66"/>
                </a:solidFill>
              </a:rPr>
              <a:t>FOUR VISIONS</a:t>
            </a:r>
          </a:p>
        </p:txBody>
      </p:sp>
      <p:sp>
        <p:nvSpPr>
          <p:cNvPr id="47107" name="Rectangle 3"/>
          <p:cNvSpPr>
            <a:spLocks noGrp="1" noChangeArrowheads="1"/>
          </p:cNvSpPr>
          <p:nvPr>
            <p:ph type="body" idx="1"/>
          </p:nvPr>
        </p:nvSpPr>
        <p:spPr>
          <a:xfrm>
            <a:off x="457200" y="1219200"/>
            <a:ext cx="8229600" cy="5257800"/>
          </a:xfrm>
        </p:spPr>
        <p:txBody>
          <a:bodyPr/>
          <a:lstStyle/>
          <a:p>
            <a:pPr>
              <a:lnSpc>
                <a:spcPct val="90000"/>
              </a:lnSpc>
            </a:pPr>
            <a:r>
              <a:rPr lang="en-US" sz="2800" b="1">
                <a:solidFill>
                  <a:srgbClr val="FFFF66"/>
                </a:solidFill>
              </a:rPr>
              <a:t>BRITISH</a:t>
            </a:r>
            <a:r>
              <a:rPr lang="en-US" sz="2800"/>
              <a:t>: CAPE-TO-CAIRO (Cecil Rhodes) RED SEA--A BRITISH LAKE (realized)</a:t>
            </a:r>
          </a:p>
          <a:p>
            <a:pPr>
              <a:lnSpc>
                <a:spcPct val="90000"/>
              </a:lnSpc>
            </a:pPr>
            <a:endParaRPr lang="en-US" sz="1200"/>
          </a:p>
          <a:p>
            <a:pPr>
              <a:lnSpc>
                <a:spcPct val="90000"/>
              </a:lnSpc>
            </a:pPr>
            <a:r>
              <a:rPr lang="en-US" sz="2800" b="1">
                <a:solidFill>
                  <a:srgbClr val="FFFF66"/>
                </a:solidFill>
              </a:rPr>
              <a:t>FRENCH</a:t>
            </a:r>
            <a:r>
              <a:rPr lang="en-US" sz="2800"/>
              <a:t>: SENEGAL-TO-DJIBOUTI, A HOPELESS DREAM. Also marginalized, after Suez, out of the Red Sea by British designs</a:t>
            </a:r>
          </a:p>
          <a:p>
            <a:pPr>
              <a:lnSpc>
                <a:spcPct val="90000"/>
              </a:lnSpc>
            </a:pPr>
            <a:endParaRPr lang="en-US" sz="1200"/>
          </a:p>
          <a:p>
            <a:pPr>
              <a:lnSpc>
                <a:spcPct val="90000"/>
              </a:lnSpc>
            </a:pPr>
            <a:r>
              <a:rPr lang="en-US" sz="2800" b="1">
                <a:solidFill>
                  <a:srgbClr val="FFFF66"/>
                </a:solidFill>
              </a:rPr>
              <a:t>ITALIAN</a:t>
            </a:r>
            <a:r>
              <a:rPr lang="en-US" sz="2800"/>
              <a:t>: 1)Assab</a:t>
            </a:r>
            <a:r>
              <a:rPr lang="en-US" sz="2800">
                <a:sym typeface="Wingdings" pitchFamily="2" charset="2"/>
              </a:rPr>
              <a:t></a:t>
            </a:r>
            <a:r>
              <a:rPr lang="en-US" sz="2800"/>
              <a:t>Massawa</a:t>
            </a:r>
            <a:r>
              <a:rPr lang="en-US" sz="2800">
                <a:sym typeface="Wingdings" pitchFamily="2" charset="2"/>
              </a:rPr>
              <a:t></a:t>
            </a:r>
            <a:r>
              <a:rPr lang="en-US" sz="2800"/>
              <a:t>ERITREA;          2) stepping stone to ETHIOPIA. The design seemed UNREALISTIC after Adwa.</a:t>
            </a:r>
          </a:p>
          <a:p>
            <a:pPr>
              <a:lnSpc>
                <a:spcPct val="90000"/>
              </a:lnSpc>
            </a:pPr>
            <a:endParaRPr lang="en-US" sz="1200"/>
          </a:p>
          <a:p>
            <a:pPr>
              <a:lnSpc>
                <a:spcPct val="90000"/>
              </a:lnSpc>
            </a:pPr>
            <a:r>
              <a:rPr lang="en-US" sz="2800" b="1">
                <a:solidFill>
                  <a:srgbClr val="FFFF66"/>
                </a:solidFill>
              </a:rPr>
              <a:t>ETHIOPIAN</a:t>
            </a:r>
            <a:r>
              <a:rPr lang="en-US" sz="2800"/>
              <a:t>: 1) THE CHRISTIAN KINGDOM &amp; its ANCIENT FRONTIER   2) BUFFER ZONE,    3) The circular to fellow colonialists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5400" b="1">
                <a:solidFill>
                  <a:srgbClr val="FFFF66"/>
                </a:solidFill>
              </a:rPr>
              <a:t>Focus on some borders</a:t>
            </a:r>
          </a:p>
        </p:txBody>
      </p:sp>
      <p:sp>
        <p:nvSpPr>
          <p:cNvPr id="9219" name="Rectangle 3"/>
          <p:cNvSpPr>
            <a:spLocks noGrp="1" noChangeArrowheads="1"/>
          </p:cNvSpPr>
          <p:nvPr>
            <p:ph type="body" idx="1"/>
          </p:nvPr>
        </p:nvSpPr>
        <p:spPr>
          <a:xfrm>
            <a:off x="457200" y="1600200"/>
            <a:ext cx="8229600" cy="5257800"/>
          </a:xfrm>
        </p:spPr>
        <p:txBody>
          <a:bodyPr/>
          <a:lstStyle/>
          <a:p>
            <a:r>
              <a:rPr lang="en-US" sz="4000" b="1" i="1">
                <a:solidFill>
                  <a:srgbClr val="FFFF66"/>
                </a:solidFill>
              </a:rPr>
              <a:t>ETHIOPIA/KENYA</a:t>
            </a:r>
          </a:p>
          <a:p>
            <a:pPr lvl="1"/>
            <a:r>
              <a:rPr lang="en-US" b="1"/>
              <a:t>Five years of field research</a:t>
            </a:r>
            <a:r>
              <a:rPr lang="en-US"/>
              <a:t>: Two on Ethiopian side, one on Kenyan</a:t>
            </a:r>
          </a:p>
          <a:p>
            <a:pPr lvl="1"/>
            <a:r>
              <a:rPr lang="en-US" b="1"/>
              <a:t>Rich archival documentation</a:t>
            </a:r>
          </a:p>
          <a:p>
            <a:pPr lvl="1"/>
            <a:endParaRPr lang="en-US" sz="1200" b="1"/>
          </a:p>
          <a:p>
            <a:r>
              <a:rPr lang="en-US" sz="4000" b="1" i="1">
                <a:solidFill>
                  <a:srgbClr val="FFFF66"/>
                </a:solidFill>
              </a:rPr>
              <a:t>ETHIOPIA/ERITREA:</a:t>
            </a:r>
            <a:r>
              <a:rPr lang="en-US">
                <a:solidFill>
                  <a:srgbClr val="FFFF66"/>
                </a:solidFill>
              </a:rPr>
              <a:t> </a:t>
            </a:r>
          </a:p>
          <a:p>
            <a:pPr lvl="1"/>
            <a:r>
              <a:rPr lang="en-US"/>
              <a:t>The </a:t>
            </a:r>
            <a:r>
              <a:rPr lang="en-US" sz="3600" b="1"/>
              <a:t>war</a:t>
            </a:r>
            <a:r>
              <a:rPr lang="en-US"/>
              <a:t> &amp; its consequences</a:t>
            </a:r>
          </a:p>
          <a:p>
            <a:pPr lvl="1"/>
            <a:r>
              <a:rPr lang="en-US"/>
              <a:t>Study of  </a:t>
            </a:r>
            <a:r>
              <a:rPr lang="en-US" b="1"/>
              <a:t>frontier communities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solidFill>
                  <a:srgbClr val="FFFF66"/>
                </a:solidFill>
              </a:rPr>
              <a:t>ETHIOPIA/KENYA: NFD</a:t>
            </a:r>
          </a:p>
        </p:txBody>
      </p:sp>
      <p:sp>
        <p:nvSpPr>
          <p:cNvPr id="48131" name="Rectangle 3"/>
          <p:cNvSpPr>
            <a:spLocks noGrp="1" noChangeArrowheads="1"/>
          </p:cNvSpPr>
          <p:nvPr>
            <p:ph type="body" idx="1"/>
          </p:nvPr>
        </p:nvSpPr>
        <p:spPr>
          <a:xfrm>
            <a:off x="457200" y="1600200"/>
            <a:ext cx="8229600" cy="5257800"/>
          </a:xfrm>
        </p:spPr>
        <p:txBody>
          <a:bodyPr/>
          <a:lstStyle/>
          <a:p>
            <a:r>
              <a:rPr lang="en-US"/>
              <a:t>The shifta problem</a:t>
            </a:r>
          </a:p>
          <a:p>
            <a:pPr lvl="1"/>
            <a:r>
              <a:rPr lang="en-US"/>
              <a:t>Slaves, Ivory, Small Arms trafficking</a:t>
            </a:r>
          </a:p>
          <a:p>
            <a:r>
              <a:rPr lang="en-US"/>
              <a:t>British disarm frontier communities</a:t>
            </a:r>
          </a:p>
          <a:p>
            <a:r>
              <a:rPr lang="en-US"/>
              <a:t>Ethiopia does not, uses them</a:t>
            </a:r>
          </a:p>
          <a:p>
            <a:r>
              <a:rPr lang="en-US"/>
              <a:t>Shifta vanguard: proxy conquest, deniable</a:t>
            </a:r>
          </a:p>
          <a:p>
            <a:r>
              <a:rPr lang="en-US"/>
              <a:t>Rehabilitation &amp; appointment: Alemu</a:t>
            </a:r>
          </a:p>
          <a:p>
            <a:r>
              <a:rPr lang="en-US"/>
              <a:t>Extreme British indignation</a:t>
            </a:r>
          </a:p>
          <a:p>
            <a:r>
              <a:rPr lang="en-US"/>
              <a:t>NFD phenomenon: no man’s land</a:t>
            </a:r>
          </a:p>
          <a:p>
            <a:pPr lvl="1"/>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0"/>
            <a:ext cx="8229600" cy="792163"/>
          </a:xfrm>
        </p:spPr>
        <p:txBody>
          <a:bodyPr/>
          <a:lstStyle/>
          <a:p>
            <a:r>
              <a:rPr lang="en-US">
                <a:solidFill>
                  <a:srgbClr val="FFFF66"/>
                </a:solidFill>
              </a:rPr>
              <a:t>STRADDLED SOCIETIESS</a:t>
            </a:r>
          </a:p>
        </p:txBody>
      </p:sp>
      <p:sp>
        <p:nvSpPr>
          <p:cNvPr id="3075" name="Rectangle 3"/>
          <p:cNvSpPr>
            <a:spLocks noGrp="1" noChangeArrowheads="1"/>
          </p:cNvSpPr>
          <p:nvPr>
            <p:ph type="body" idx="1"/>
          </p:nvPr>
        </p:nvSpPr>
        <p:spPr>
          <a:xfrm>
            <a:off x="457200" y="1447800"/>
            <a:ext cx="8229600" cy="5410200"/>
          </a:xfrm>
        </p:spPr>
        <p:txBody>
          <a:bodyPr/>
          <a:lstStyle/>
          <a:p>
            <a:r>
              <a:rPr lang="en-US"/>
              <a:t>SPLIT BY COLONIAL BORDERS drawn across the heart of their territory: Beja</a:t>
            </a:r>
          </a:p>
          <a:p>
            <a:endParaRPr lang="en-US" sz="1000"/>
          </a:p>
          <a:p>
            <a:r>
              <a:rPr lang="en-US"/>
              <a:t>SEASONAL MIGRATIONS: boundaries drawn between the homelands and their seasonal pastures: HAUD</a:t>
            </a:r>
          </a:p>
          <a:p>
            <a:endParaRPr lang="en-US" sz="1000"/>
          </a:p>
          <a:p>
            <a:r>
              <a:rPr lang="en-US"/>
              <a:t>MASS EMIGRATIONS/CONQUESTS</a:t>
            </a:r>
          </a:p>
          <a:p>
            <a:pPr lvl="1"/>
            <a:r>
              <a:rPr lang="en-US"/>
              <a:t>PRESAGED BY PROTRACTED DROUGHTS and LONG DISTANCE MIGRATIONS (thesis)</a:t>
            </a:r>
          </a:p>
          <a:p>
            <a:endParaRPr lang="en-US"/>
          </a:p>
        </p:txBody>
      </p:sp>
    </p:spTree>
  </p:cSld>
  <p:clrMapOvr>
    <a:masterClrMapping/>
  </p:clrMapOvr>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720</TotalTime>
  <Words>1208</Words>
  <Application>Microsoft Office PowerPoint</Application>
  <PresentationFormat>On-screen Show (4:3)</PresentationFormat>
  <Paragraphs>170</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Wingdings</vt:lpstr>
      <vt:lpstr>Times New Roman</vt:lpstr>
      <vt:lpstr>Mountain Top</vt:lpstr>
      <vt:lpstr>Mobile Peoples &amp;  Stationary States</vt:lpstr>
      <vt:lpstr>FORMATION OF COLONIAL BORDERS</vt:lpstr>
      <vt:lpstr>The Colonialists &amp; Menelik</vt:lpstr>
      <vt:lpstr>Battle of Adwa &amp; its Sequels</vt:lpstr>
      <vt:lpstr>European Colonies in the Horn</vt:lpstr>
      <vt:lpstr>FOUR VISIONS</vt:lpstr>
      <vt:lpstr>Focus on some borders</vt:lpstr>
      <vt:lpstr>ETHIOPIA/KENYA: NFD</vt:lpstr>
      <vt:lpstr>STRADDLED SOCIETIESS</vt:lpstr>
      <vt:lpstr>WHY NORTH-SOUTH AXIS?</vt:lpstr>
      <vt:lpstr>EMIGRATION ACROSS ECOLOGICAL ZONES (COST)</vt:lpstr>
      <vt:lpstr>GREAT DROUGHTS</vt:lpstr>
      <vt:lpstr>BOUNDARY FORMATION</vt:lpstr>
      <vt:lpstr>TEXT: Memo of 1899</vt:lpstr>
      <vt:lpstr>Text: 1899</vt:lpstr>
      <vt:lpstr>TWO STRANGE NOTIONS</vt:lpstr>
      <vt:lpstr>TO ETHIOPIA’S ADVANTAGE</vt:lpstr>
      <vt:lpstr>CLAIMS &amp; BACK UPS</vt:lpstr>
      <vt:lpstr>Some Key Questions</vt:lpstr>
      <vt:lpstr>Border Between  Ethnic Groups</vt:lpstr>
      <vt:lpstr>Hofte: Example of  Transitional Group</vt:lpstr>
      <vt:lpstr>ENCLOSURES, RANCHING &amp; SEDENTARIZATION</vt:lpstr>
      <vt:lpstr>POSITIVE INTERFACE:  KENYA</vt:lpstr>
      <vt:lpstr>POSITIVE INTERFACE:  ERITREA</vt:lpstr>
      <vt:lpstr>SURVIVAL BY  DIVERSIFICATION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Peoples &amp;  Stationary Sates</dc:title>
  <dc:creator>Kees Maxey</dc:creator>
  <cp:lastModifiedBy>Maxey</cp:lastModifiedBy>
  <cp:revision>11</cp:revision>
  <dcterms:created xsi:type="dcterms:W3CDTF">2005-09-26T09:23:09Z</dcterms:created>
  <dcterms:modified xsi:type="dcterms:W3CDTF">2013-09-08T19:31:45Z</dcterms:modified>
</cp:coreProperties>
</file>